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2" r:id="rId8"/>
    <p:sldId id="274" r:id="rId9"/>
    <p:sldId id="275" r:id="rId10"/>
    <p:sldId id="272" r:id="rId11"/>
    <p:sldId id="276" r:id="rId12"/>
    <p:sldId id="273" r:id="rId13"/>
    <p:sldId id="277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704" autoAdjust="0"/>
  </p:normalViewPr>
  <p:slideViewPr>
    <p:cSldViewPr snapToGrid="0">
      <p:cViewPr>
        <p:scale>
          <a:sx n="75" d="100"/>
          <a:sy n="75" d="100"/>
        </p:scale>
        <p:origin x="108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lib.washington.edu/researchworks/handle/1773/33203?show=ful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Biomechanical modelling of the foot (and ankle)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Ahmad Shaikh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FB4A582-AE62-4BF0-BE54-5D892F25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EDFF431-3148-CEFD-2012-46DB9A2C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912A37D-C3BA-1B19-E2F1-9CED91B1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83FB5-D4B6-DCF4-5A23-B13E447FE70F}"/>
              </a:ext>
            </a:extLst>
          </p:cNvPr>
          <p:cNvSpPr txBox="1"/>
          <p:nvPr/>
        </p:nvSpPr>
        <p:spPr>
          <a:xfrm>
            <a:off x="293245" y="6222041"/>
            <a:ext cx="477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https://doi.org/10.1016/j.jbiomech.2015.12.001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7B5579-844A-361E-E52B-5564FE74B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80"/>
          <a:stretch/>
        </p:blipFill>
        <p:spPr>
          <a:xfrm>
            <a:off x="0" y="451293"/>
            <a:ext cx="5130800" cy="10734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955D59-780A-183C-0623-E1133CCF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9" y="1524726"/>
            <a:ext cx="5948991" cy="3581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7B3993A-D344-6BA5-0C3C-B43B8451B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3" y="5106711"/>
            <a:ext cx="2156237" cy="11134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B46779-2C02-6959-393C-93453574A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191" y="849964"/>
            <a:ext cx="5130800" cy="13495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5DDEA5-C667-2A99-C0E5-EA907E611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5591" y="2377867"/>
            <a:ext cx="2030602" cy="27288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BE7B6A-E4B7-62F1-9C89-E5AE9C6225A8}"/>
              </a:ext>
            </a:extLst>
          </p:cNvPr>
          <p:cNvSpPr txBox="1"/>
          <p:nvPr/>
        </p:nvSpPr>
        <p:spPr>
          <a:xfrm>
            <a:off x="6946900" y="3003625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https://doi.org/10.1016/j.medengphy.2019.06.022</a:t>
            </a:r>
          </a:p>
        </p:txBody>
      </p:sp>
    </p:spTree>
    <p:extLst>
      <p:ext uri="{BB962C8B-B14F-4D97-AF65-F5344CB8AC3E}">
        <p14:creationId xmlns:p14="http://schemas.microsoft.com/office/powerpoint/2010/main" val="31853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In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Areas of growth</a:t>
            </a:r>
          </a:p>
          <a:p>
            <a:r>
              <a:rPr lang="en-US" dirty="0"/>
              <a:t>Timeline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Methods Used to simulate the foot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Multi-Body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Specific Finite Element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Geometry Finite Element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Multi-Body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 dirty="0"/>
              <a:t>Fantastic tool…. If we all run barefoot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2185A23-5AA3-CDE4-31FA-EA3044C8BB19}"/>
              </a:ext>
            </a:extLst>
          </p:cNvPr>
          <p:cNvSpPr txBox="1">
            <a:spLocks/>
          </p:cNvSpPr>
          <p:nvPr/>
        </p:nvSpPr>
        <p:spPr>
          <a:xfrm>
            <a:off x="6991350" y="4327128"/>
            <a:ext cx="417957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be used as inputs to FEA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63FB338-8695-39DB-81F3-E9645876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45C4B6C-9509-51B5-B2C2-25677B9A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A25CCE1-94DD-E371-11B6-7F2DA479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1347DF-FFA8-8D3B-8B74-7D67E188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7003"/>
            <a:ext cx="4239393" cy="2931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975CDE-6B00-EFC8-48ED-7D04B4E5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85" y="551601"/>
            <a:ext cx="4114801" cy="1805686"/>
          </a:xfrm>
          <a:prstGeom prst="rect">
            <a:avLst/>
          </a:prstGeom>
        </p:spPr>
      </p:pic>
      <p:pic>
        <p:nvPicPr>
          <p:cNvPr id="1026" name="Picture 2" descr="SimTK: OpenSim: Project Home">
            <a:extLst>
              <a:ext uri="{FF2B5EF4-FFF2-40B4-BE49-F238E27FC236}">
                <a16:creationId xmlns:a16="http://schemas.microsoft.com/office/drawing/2014/main" id="{49FFF525-4FEE-2182-69AD-5FD078F5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86062"/>
            <a:ext cx="23812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4CA8CE-9F80-7079-B9C6-4F341D4CF689}"/>
              </a:ext>
            </a:extLst>
          </p:cNvPr>
          <p:cNvSpPr txBox="1"/>
          <p:nvPr/>
        </p:nvSpPr>
        <p:spPr>
          <a:xfrm>
            <a:off x="554108" y="4500712"/>
            <a:ext cx="11083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OpenSim</a:t>
            </a:r>
            <a:r>
              <a:rPr lang="en-US" dirty="0"/>
              <a:t> is the most widely used Multibody Dynamics solver for human biomechanics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Bones are Rigid Bodies connected to each other by joints, ligaments and muscles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Can be used to calculate kinematics, joint angles, ground reaction forces and muscle forces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2 contact models are used - Hertz Contact Theory or Elastic Foundation Model (uses a mesh and simplifies to multiple springs)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D32610-2B96-A524-3689-9F1E53FB994C}"/>
              </a:ext>
            </a:extLst>
          </p:cNvPr>
          <p:cNvSpPr txBox="1"/>
          <p:nvPr/>
        </p:nvSpPr>
        <p:spPr>
          <a:xfrm>
            <a:off x="3814479" y="6121733"/>
            <a:ext cx="479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http://dx.doi.org/10.1016/j.piutam.2011.04.021</a:t>
            </a:r>
          </a:p>
        </p:txBody>
      </p:sp>
    </p:spTree>
    <p:extLst>
      <p:ext uri="{BB962C8B-B14F-4D97-AF65-F5344CB8AC3E}">
        <p14:creationId xmlns:p14="http://schemas.microsoft.com/office/powerpoint/2010/main" val="47722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06B84940-1206-165D-6060-BBFD1953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706F0CD-8DBA-B00E-F07C-FA7150A0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369C22C-1225-EFA5-FBBA-15DDCA4B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6C1468-D034-B054-97E4-8350DF651BDE}"/>
              </a:ext>
            </a:extLst>
          </p:cNvPr>
          <p:cNvSpPr txBox="1"/>
          <p:nvPr/>
        </p:nvSpPr>
        <p:spPr>
          <a:xfrm>
            <a:off x="419100" y="3924300"/>
            <a:ext cx="41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https://limo.libis.be/primo-explore/fulldisplay?docid=LIRIAS2785032&amp;context=L&amp;vid=Lirias&amp;search_scope=Lirias&amp;tab=default_tab&amp;lang=en_US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44AA9-09DD-2545-1550-7245FBF3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8454"/>
            <a:ext cx="2377685" cy="3543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833A4E-3C8A-6923-49DB-177C9E77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5" y="187259"/>
            <a:ext cx="2029108" cy="17528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1DC356-13BB-78BC-0841-143850B4A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5" y="2004764"/>
            <a:ext cx="2918374" cy="8514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A1336D-6331-DA4B-6DE6-FBE487B593D6}"/>
              </a:ext>
            </a:extLst>
          </p:cNvPr>
          <p:cNvSpPr txBox="1"/>
          <p:nvPr/>
        </p:nvSpPr>
        <p:spPr>
          <a:xfrm>
            <a:off x="9397449" y="5616664"/>
            <a:ext cx="252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https://doi.org/10.1080/10255842.2017.1372428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EC8F53-EE64-0EAA-D75D-854993C9C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78" y="552471"/>
            <a:ext cx="5772622" cy="1617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7C9E29B-7DA4-C442-7B14-B4D814B73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249" y="2170423"/>
            <a:ext cx="5589102" cy="16215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529DFCD-2FAD-2736-E959-E1BABEC4A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743" y="3935009"/>
            <a:ext cx="2250913" cy="253914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D593D3-9F37-FEFE-E1B6-405F995BD769}"/>
              </a:ext>
            </a:extLst>
          </p:cNvPr>
          <p:cNvCxnSpPr>
            <a:cxnSpLocks/>
          </p:cNvCxnSpPr>
          <p:nvPr/>
        </p:nvCxnSpPr>
        <p:spPr>
          <a:xfrm flipH="1">
            <a:off x="5780204" y="112494"/>
            <a:ext cx="22309" cy="61740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82C7EF6-2C6E-524C-A2C1-12C1171454F5}"/>
              </a:ext>
            </a:extLst>
          </p:cNvPr>
          <p:cNvSpPr txBox="1"/>
          <p:nvPr/>
        </p:nvSpPr>
        <p:spPr>
          <a:xfrm>
            <a:off x="166490" y="5234285"/>
            <a:ext cx="539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Multibody dynamics can be used for extraction of plantar pressure data and possibly obtain gait analysis. However, it is not applicable for footwear analysis.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484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Patient Specific Finite Element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 dirty="0"/>
              <a:t>A lot of work for not all that much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AE5A644-0BE6-0698-B498-A6DFAF975610}"/>
              </a:ext>
            </a:extLst>
          </p:cNvPr>
          <p:cNvSpPr txBox="1">
            <a:spLocks/>
          </p:cNvSpPr>
          <p:nvPr/>
        </p:nvSpPr>
        <p:spPr>
          <a:xfrm>
            <a:off x="6991349" y="4327128"/>
            <a:ext cx="451834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Perfect for verification, not for design/ variability</a:t>
            </a:r>
          </a:p>
        </p:txBody>
      </p:sp>
    </p:spTree>
    <p:extLst>
      <p:ext uri="{BB962C8B-B14F-4D97-AF65-F5344CB8AC3E}">
        <p14:creationId xmlns:p14="http://schemas.microsoft.com/office/powerpoint/2010/main" val="118538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B52D97D-C900-5FC0-EA54-C703681A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AED195E-8E66-16C3-33A1-5479C478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89A301-1477-F49E-69C2-F10F79DD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9A0B8A-A49A-ADFD-BC97-2B8ED5414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1" y="676202"/>
            <a:ext cx="1578149" cy="4294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68CA83-80F8-8D0F-C469-FEF3D70F7F94}"/>
              </a:ext>
            </a:extLst>
          </p:cNvPr>
          <p:cNvSpPr txBox="1"/>
          <p:nvPr/>
        </p:nvSpPr>
        <p:spPr>
          <a:xfrm>
            <a:off x="372068" y="4970936"/>
            <a:ext cx="3145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Finite Element Modeling of the Foot (washington.edu)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EE218E-A7E3-F9C8-1A01-DE6FF564C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520627"/>
            <a:ext cx="4574079" cy="1169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736B7B-6790-2B64-72C2-2C460229A95F}"/>
              </a:ext>
            </a:extLst>
          </p:cNvPr>
          <p:cNvSpPr txBox="1"/>
          <p:nvPr/>
        </p:nvSpPr>
        <p:spPr>
          <a:xfrm>
            <a:off x="3517900" y="1690452"/>
            <a:ext cx="457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https://doi.org/10.1007/s10237-017-0978-3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1BD6DB-7BAA-BDCD-309E-ECCED14B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2059784"/>
            <a:ext cx="5702300" cy="30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408E42-D897-EA16-7129-7FBE3C8FB324}"/>
              </a:ext>
            </a:extLst>
          </p:cNvPr>
          <p:cNvSpPr txBox="1"/>
          <p:nvPr/>
        </p:nvSpPr>
        <p:spPr>
          <a:xfrm>
            <a:off x="7178306" y="5148530"/>
            <a:ext cx="473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https://doi.org/10.1016/j.ijmecsci.2022.107108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35361-3BD6-EBD1-CDEF-A998939B855C}"/>
              </a:ext>
            </a:extLst>
          </p:cNvPr>
          <p:cNvSpPr txBox="1"/>
          <p:nvPr/>
        </p:nvSpPr>
        <p:spPr>
          <a:xfrm>
            <a:off x="3200400" y="2274837"/>
            <a:ext cx="3145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creation is very time consuming for every patient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a CT (and preferably MRI)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Segmentation and mesh clean up is not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some form of MBD to obtain muscle forces and gait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gait analysis may not be viable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12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Simplified Geometry Finite element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/>
          <a:lstStyle/>
          <a:p>
            <a:r>
              <a:rPr lang="en-US" dirty="0"/>
              <a:t>Scope for more…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82AA8C-5DD4-5F75-F333-8947DC894697}"/>
              </a:ext>
            </a:extLst>
          </p:cNvPr>
          <p:cNvSpPr txBox="1">
            <a:spLocks/>
          </p:cNvSpPr>
          <p:nvPr/>
        </p:nvSpPr>
        <p:spPr>
          <a:xfrm>
            <a:off x="6991350" y="4242197"/>
            <a:ext cx="4179570" cy="640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Combine the previous methods with this for a simple, fast and effective method</a:t>
            </a:r>
          </a:p>
        </p:txBody>
      </p:sp>
    </p:spTree>
    <p:extLst>
      <p:ext uri="{BB962C8B-B14F-4D97-AF65-F5344CB8AC3E}">
        <p14:creationId xmlns:p14="http://schemas.microsoft.com/office/powerpoint/2010/main" val="332013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2456</TotalTime>
  <Words>393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Office Theme</vt:lpstr>
      <vt:lpstr>Biomechanical modelling of the foot (and ankle)</vt:lpstr>
      <vt:lpstr>In This Presentation</vt:lpstr>
      <vt:lpstr>Methods Used to simulate the foot</vt:lpstr>
      <vt:lpstr>Multi-Body Dynamics</vt:lpstr>
      <vt:lpstr>PowerPoint Presentation</vt:lpstr>
      <vt:lpstr>PowerPoint Presentation</vt:lpstr>
      <vt:lpstr>Patient Specific Finite Element Analysis</vt:lpstr>
      <vt:lpstr>PowerPoint Presentation</vt:lpstr>
      <vt:lpstr>Simplified Geometry Finite element analysis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Biomechanical modelling of the foot (and ankle)</dc:title>
  <dc:creator>Ahmad Shaikh</dc:creator>
  <cp:lastModifiedBy>Ahmad Shaikh</cp:lastModifiedBy>
  <cp:revision>1</cp:revision>
  <dcterms:created xsi:type="dcterms:W3CDTF">2022-08-22T09:59:57Z</dcterms:created>
  <dcterms:modified xsi:type="dcterms:W3CDTF">2022-08-24T02:56:37Z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